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4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1419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-1828800"/>
            <a:ext cx="7315200" cy="5486400"/>
          </a:xfrm>
          <a:prstGeom prst="ellipse">
            <a:avLst/>
          </a:prstGeom>
          <a:solidFill>
            <a:srgbClr val="D4A24C">
              <a:alpha val="2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2743200" y="3657600"/>
            <a:ext cx="6400800" cy="5486400"/>
          </a:xfrm>
          <a:prstGeom prst="ellipse">
            <a:avLst/>
          </a:prstGeom>
          <a:solidFill>
            <a:srgbClr val="B8324F">
              <a:alpha val="1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029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W.O.W.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531352" y="54864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400" kern="0" dirty="0">
                <a:solidFill>
                  <a:srgbClr val="B8B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ROUND · 2026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1463040"/>
            <a:ext cx="100584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0000"/>
              </a:lnSpc>
              <a:buNone/>
            </a:pPr>
            <a:r>
              <a:rPr lang="en-US" sz="11000" b="1" spc="-3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Waffles
</a:t>
            </a:r>
            <a:pPr indent="0" marL="0">
              <a:lnSpc>
                <a:spcPct val="90000"/>
              </a:lnSpc>
              <a:buNone/>
            </a:pPr>
            <a:r>
              <a:rPr lang="en-US" sz="11000" b="1" spc="-3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 </a:t>
            </a:r>
            <a:pPr indent="0" marL="0">
              <a:lnSpc>
                <a:spcPct val="90000"/>
              </a:lnSpc>
              <a:buNone/>
            </a:pPr>
            <a:r>
              <a:rPr lang="en-US" sz="11000" b="1" i="1" spc="-300" kern="0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Waffles.</a:t>
            </a:r>
            <a:endParaRPr lang="en-US" sz="11000" dirty="0"/>
          </a:p>
        </p:txBody>
      </p:sp>
      <p:sp>
        <p:nvSpPr>
          <p:cNvPr id="8" name="Text 6"/>
          <p:cNvSpPr/>
          <p:nvPr/>
        </p:nvSpPr>
        <p:spPr>
          <a:xfrm>
            <a:off x="548640" y="46177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D8D0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kids' favorite event dessert —</a:t>
            </a:r>
            <a:endParaRPr lang="en-US" sz="2200" dirty="0"/>
          </a:p>
          <a:p>
            <a:pPr indent="0" marL="0">
              <a:buNone/>
            </a:pPr>
            <a:r>
              <a:rPr lang="en-US" sz="2200" i="1" dirty="0">
                <a:solidFill>
                  <a:srgbClr val="D8D0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scaling Texas one trailer at a time.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548640" y="5669280"/>
            <a:ext cx="11091672" cy="0"/>
          </a:xfrm>
          <a:prstGeom prst="line">
            <a:avLst/>
          </a:prstGeom>
          <a:noFill/>
          <a:ln w="12700">
            <a:solidFill>
              <a:srgbClr val="3A445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58064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$350,000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48640" y="61722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RAISE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291840" y="58064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72%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291840" y="61722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035040" y="58064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 trailers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035040" y="61722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 TARGET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58064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Little Elm, TX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778240" y="61722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HQ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ED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A8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 ·  GO-TO-MARKET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18872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spc="-2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Prove. License. Compound.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548640" y="3017520"/>
            <a:ext cx="3703320" cy="73152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3090672"/>
            <a:ext cx="3703320" cy="294436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24612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 · Prove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3566160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spc="-3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822960" y="461772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founder-operated trailers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22960" y="5074920"/>
            <a:ext cx="3154680" cy="0"/>
          </a:xfrm>
          <a:prstGeom prst="line">
            <a:avLst/>
          </a:prstGeom>
          <a:noFill/>
          <a:ln w="12700">
            <a:solidFill>
              <a:srgbClr val="E0D8C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5120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920240" y="512064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DFW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22960" y="5486400"/>
            <a:ext cx="3154680" cy="0"/>
          </a:xfrm>
          <a:prstGeom prst="line">
            <a:avLst/>
          </a:prstGeom>
          <a:noFill/>
          <a:ln w="12700">
            <a:solidFill>
              <a:srgbClr val="E0D8C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553212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920240" y="553212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Lock unit economics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389120" y="3017520"/>
            <a:ext cx="3703320" cy="73152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17" name="Shape 15"/>
          <p:cNvSpPr/>
          <p:nvPr/>
        </p:nvSpPr>
        <p:spPr>
          <a:xfrm>
            <a:off x="4389120" y="3090672"/>
            <a:ext cx="3703320" cy="294436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4663440" y="324612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 · License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663440" y="3566160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spc="-3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8000" dirty="0"/>
          </a:p>
        </p:txBody>
      </p:sp>
      <p:sp>
        <p:nvSpPr>
          <p:cNvPr id="20" name="Text 18"/>
          <p:cNvSpPr/>
          <p:nvPr/>
        </p:nvSpPr>
        <p:spPr>
          <a:xfrm>
            <a:off x="4663440" y="461772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licensed operators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663440" y="5074920"/>
            <a:ext cx="3154680" cy="0"/>
          </a:xfrm>
          <a:prstGeom prst="line">
            <a:avLst/>
          </a:prstGeom>
          <a:noFill/>
          <a:ln w="12700">
            <a:solidFill>
              <a:srgbClr val="E0D8C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63440" y="5120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760720" y="512064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DFW · Austin · Houston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663440" y="5486400"/>
            <a:ext cx="3154680" cy="0"/>
          </a:xfrm>
          <a:prstGeom prst="line">
            <a:avLst/>
          </a:prstGeom>
          <a:noFill/>
          <a:ln w="12700">
            <a:solidFill>
              <a:srgbClr val="E0D8C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63440" y="553212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760720" y="553212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Validate licensing playbook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8229600" y="3017520"/>
            <a:ext cx="3703320" cy="73152"/>
          </a:xfrm>
          <a:prstGeom prst="rect">
            <a:avLst/>
          </a:prstGeom>
          <a:solidFill>
            <a:srgbClr val="B8324F"/>
          </a:solidFill>
          <a:ln/>
        </p:spPr>
      </p:sp>
      <p:sp>
        <p:nvSpPr>
          <p:cNvPr id="28" name="Shape 26"/>
          <p:cNvSpPr/>
          <p:nvPr/>
        </p:nvSpPr>
        <p:spPr>
          <a:xfrm>
            <a:off x="8229600" y="3090672"/>
            <a:ext cx="3703320" cy="2944368"/>
          </a:xfrm>
          <a:prstGeom prst="rect">
            <a:avLst/>
          </a:prstGeom>
          <a:solidFill>
            <a:srgbClr val="0F1419"/>
          </a:solidFill>
          <a:ln/>
        </p:spPr>
      </p:sp>
      <p:sp>
        <p:nvSpPr>
          <p:cNvPr id="29" name="Text 27"/>
          <p:cNvSpPr/>
          <p:nvPr/>
        </p:nvSpPr>
        <p:spPr>
          <a:xfrm>
            <a:off x="8503920" y="324612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 · Compound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8503920" y="3566160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0" b="1" spc="-300" kern="0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15+</a:t>
            </a:r>
            <a:endParaRPr lang="en-US" sz="8000" dirty="0"/>
          </a:p>
        </p:txBody>
      </p:sp>
      <p:sp>
        <p:nvSpPr>
          <p:cNvPr id="31" name="Text 29"/>
          <p:cNvSpPr/>
          <p:nvPr/>
        </p:nvSpPr>
        <p:spPr>
          <a:xfrm>
            <a:off x="8503920" y="461772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trailers in market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8503920" y="5074920"/>
            <a:ext cx="3154680" cy="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503920" y="5120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Milestones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9601200" y="512064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FDD filing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3920" y="5486400"/>
            <a:ext cx="3154680" cy="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503920" y="553212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9601200" y="5532120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Retail SKU launch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13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A8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·  COMPETITION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188720"/>
            <a:ext cx="10972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Nobody owns hot,</a:t>
            </a:r>
            <a:endParaRPr lang="en-US" sz="3800" dirty="0"/>
          </a:p>
          <a:p>
            <a:pPr indent="0" marL="0">
              <a:buNone/>
            </a:pPr>
            <a:r>
              <a:rPr lang="en-US" sz="38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branded, mobile dessert.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48640" y="3474720"/>
            <a:ext cx="274320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0F141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370332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KONA ICE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31520" y="402336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Shaved ice franchise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31520" y="4754880"/>
            <a:ext cx="365760" cy="0"/>
          </a:xfrm>
          <a:prstGeom prst="line">
            <a:avLst/>
          </a:prstGeom>
          <a:noFill/>
          <a:ln w="25400">
            <a:solidFill>
              <a:srgbClr val="A87A2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489204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Seasonal product, no hot food, no premium dessert occasion.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83280" y="3474720"/>
            <a:ext cx="274320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0F141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66160" y="370332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FUNNEL CAKE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566160" y="402336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Cash, untrained vendors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3566160" y="4754880"/>
            <a:ext cx="365760" cy="0"/>
          </a:xfrm>
          <a:prstGeom prst="line">
            <a:avLst/>
          </a:prstGeom>
          <a:noFill/>
          <a:ln w="25400">
            <a:solidFill>
              <a:srgbClr val="A87A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566160" y="489204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brand, inconsistent quality, zero social presence.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217920" y="3474720"/>
            <a:ext cx="274320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0F141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0" y="370332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CRUMBL COOKIES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400800" y="402336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Brick &amp; mortar chain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6400800" y="4754880"/>
            <a:ext cx="365760" cy="0"/>
          </a:xfrm>
          <a:prstGeom prst="line">
            <a:avLst/>
          </a:prstGeom>
          <a:noFill/>
          <a:ln w="25400">
            <a:solidFill>
              <a:srgbClr val="A87A2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0" y="489204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brand but not event-mobile — can't come to the festival.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9052560" y="3474720"/>
            <a:ext cx="2743200" cy="2926080"/>
          </a:xfrm>
          <a:prstGeom prst="rect">
            <a:avLst/>
          </a:prstGeom>
          <a:solidFill>
            <a:srgbClr val="0F1419"/>
          </a:solidFill>
          <a:ln w="12700">
            <a:solidFill>
              <a:srgbClr val="0F141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35440" y="370332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235440" y="4023360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spc="-100" kern="0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Mobile · branded · hot · Insta-ready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9235440" y="4754880"/>
            <a:ext cx="365760" cy="0"/>
          </a:xfrm>
          <a:prstGeom prst="line">
            <a:avLst/>
          </a:prstGeom>
          <a:noFill/>
          <a:ln w="25400">
            <a:solidFill>
              <a:srgbClr val="D4A24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235440" y="489204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player combining all four. Built for the feed, priced for the parent, designed for the route.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13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4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D4A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 ·  THE ASK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3716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5486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0" b="1" spc="-500" kern="0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$350k</a:t>
            </a:r>
            <a:endParaRPr lang="en-US" sz="13000" dirty="0"/>
          </a:p>
        </p:txBody>
      </p:sp>
      <p:sp>
        <p:nvSpPr>
          <p:cNvPr id="6" name="Text 4"/>
          <p:cNvSpPr/>
          <p:nvPr/>
        </p:nvSpPr>
        <p:spPr>
          <a:xfrm>
            <a:off x="548640" y="3611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ROUND · OPEN NOW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4114800"/>
            <a:ext cx="5486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8D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deployed against four trailers, a commissary, and the marketing engine that turns Year 1 into a licensable Year 2.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583680" y="1371600"/>
            <a:ext cx="5120640" cy="0"/>
          </a:xfrm>
          <a:prstGeom prst="line">
            <a:avLst/>
          </a:prstGeom>
          <a:noFill/>
          <a:ln w="12700">
            <a:solidFill>
              <a:srgbClr val="D4A24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0" y="6126480"/>
            <a:ext cx="5120640" cy="0"/>
          </a:xfrm>
          <a:prstGeom prst="line">
            <a:avLst/>
          </a:prstGeom>
          <a:noFill/>
          <a:ln w="12700">
            <a:solidFill>
              <a:srgbClr val="D4A24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766560" y="155448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spc="-200" kern="0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$200k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6766560" y="242316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57% · FLEET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766560" y="274320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wrapped trailers + equipment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144000" y="1371600"/>
            <a:ext cx="0" cy="237744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75120" y="3749040"/>
            <a:ext cx="4937760" cy="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26880" y="155448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spc="-200" kern="0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$75k</a:t>
            </a:r>
            <a:endParaRPr lang="en-US" sz="4400" dirty="0"/>
          </a:p>
        </p:txBody>
      </p:sp>
      <p:sp>
        <p:nvSpPr>
          <p:cNvPr id="16" name="Text 14"/>
          <p:cNvSpPr/>
          <p:nvPr/>
        </p:nvSpPr>
        <p:spPr>
          <a:xfrm>
            <a:off x="9326880" y="242316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21% · COMMISSARY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9326880" y="274320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Little Elm production build-out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675120" y="3749040"/>
            <a:ext cx="4937760" cy="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766560" y="393192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spc="-200" kern="0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$50k</a:t>
            </a:r>
            <a:endParaRPr lang="en-US" sz="4400" dirty="0"/>
          </a:p>
        </p:txBody>
      </p:sp>
      <p:sp>
        <p:nvSpPr>
          <p:cNvPr id="20" name="Text 18"/>
          <p:cNvSpPr/>
          <p:nvPr/>
        </p:nvSpPr>
        <p:spPr>
          <a:xfrm>
            <a:off x="6766560" y="480060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14% · MARKETING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766560" y="512064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+ paid social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9144000" y="3749040"/>
            <a:ext cx="0" cy="237744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326880" y="393192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spc="-200" kern="0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$25k</a:t>
            </a:r>
            <a:endParaRPr lang="en-US" sz="4400" dirty="0"/>
          </a:p>
        </p:txBody>
      </p:sp>
      <p:sp>
        <p:nvSpPr>
          <p:cNvPr id="24" name="Text 22"/>
          <p:cNvSpPr/>
          <p:nvPr/>
        </p:nvSpPr>
        <p:spPr>
          <a:xfrm>
            <a:off x="9326880" y="480060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8% · LEGAL / IP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9326880" y="512064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IP + FDD prep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7A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7A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13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A8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 ·  RETURNS PROJECTION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18872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spc="-2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$280k → $2.4M in 36 months.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48640" y="2743200"/>
            <a:ext cx="3703320" cy="91440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2834640"/>
            <a:ext cx="3703320" cy="3291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06324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22960" y="3429000"/>
            <a:ext cx="3154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0" b="1" spc="-3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$280k</a:t>
            </a:r>
            <a:endParaRPr lang="en-US" sz="7000" dirty="0"/>
          </a:p>
        </p:txBody>
      </p:sp>
      <p:sp>
        <p:nvSpPr>
          <p:cNvPr id="9" name="Shape 7"/>
          <p:cNvSpPr/>
          <p:nvPr/>
        </p:nvSpPr>
        <p:spPr>
          <a:xfrm>
            <a:off x="822960" y="4937760"/>
            <a:ext cx="3154680" cy="0"/>
          </a:xfrm>
          <a:prstGeom prst="line">
            <a:avLst/>
          </a:prstGeom>
          <a:noFill/>
          <a:ln w="12700">
            <a:solidFill>
              <a:srgbClr val="E0D8C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502920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Trailers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920240" y="502920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22960" y="5440680"/>
            <a:ext cx="3154680" cy="0"/>
          </a:xfrm>
          <a:prstGeom prst="line">
            <a:avLst/>
          </a:prstGeom>
          <a:noFill/>
          <a:ln w="12700">
            <a:solidFill>
              <a:srgbClr val="E0D8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55321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920240" y="553212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$70k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389120" y="2743200"/>
            <a:ext cx="3703320" cy="91440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16" name="Shape 14"/>
          <p:cNvSpPr/>
          <p:nvPr/>
        </p:nvSpPr>
        <p:spPr>
          <a:xfrm>
            <a:off x="4389120" y="2834640"/>
            <a:ext cx="3703320" cy="32918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4663440" y="306324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663440" y="3429000"/>
            <a:ext cx="3154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0" b="1" spc="-3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$820k</a:t>
            </a:r>
            <a:endParaRPr lang="en-US" sz="7000" dirty="0"/>
          </a:p>
        </p:txBody>
      </p:sp>
      <p:sp>
        <p:nvSpPr>
          <p:cNvPr id="19" name="Shape 17"/>
          <p:cNvSpPr/>
          <p:nvPr/>
        </p:nvSpPr>
        <p:spPr>
          <a:xfrm>
            <a:off x="4663440" y="4937760"/>
            <a:ext cx="3154680" cy="0"/>
          </a:xfrm>
          <a:prstGeom prst="line">
            <a:avLst/>
          </a:prstGeom>
          <a:noFill/>
          <a:ln w="12700">
            <a:solidFill>
              <a:srgbClr val="E0D8C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63440" y="502920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Trailers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760720" y="502920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663440" y="5440680"/>
            <a:ext cx="3154680" cy="0"/>
          </a:xfrm>
          <a:prstGeom prst="line">
            <a:avLst/>
          </a:prstGeom>
          <a:noFill/>
          <a:ln w="12700">
            <a:solidFill>
              <a:srgbClr val="E0D8C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663440" y="55321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760720" y="553212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$245k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229600" y="2743200"/>
            <a:ext cx="3703320" cy="91440"/>
          </a:xfrm>
          <a:prstGeom prst="rect">
            <a:avLst/>
          </a:prstGeom>
          <a:solidFill>
            <a:srgbClr val="B8324F"/>
          </a:solidFill>
          <a:ln/>
        </p:spPr>
      </p:sp>
      <p:sp>
        <p:nvSpPr>
          <p:cNvPr id="26" name="Shape 24"/>
          <p:cNvSpPr/>
          <p:nvPr/>
        </p:nvSpPr>
        <p:spPr>
          <a:xfrm>
            <a:off x="8229600" y="2834640"/>
            <a:ext cx="3703320" cy="3291840"/>
          </a:xfrm>
          <a:prstGeom prst="rect">
            <a:avLst/>
          </a:prstGeom>
          <a:solidFill>
            <a:srgbClr val="0F1419"/>
          </a:solidFill>
          <a:ln/>
        </p:spPr>
      </p:sp>
      <p:sp>
        <p:nvSpPr>
          <p:cNvPr id="27" name="Text 25"/>
          <p:cNvSpPr/>
          <p:nvPr/>
        </p:nvSpPr>
        <p:spPr>
          <a:xfrm>
            <a:off x="8503920" y="306324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503920" y="3429000"/>
            <a:ext cx="3154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0" b="1" spc="-300" kern="0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$2.4M</a:t>
            </a:r>
            <a:endParaRPr lang="en-US" sz="7000" dirty="0"/>
          </a:p>
        </p:txBody>
      </p:sp>
      <p:sp>
        <p:nvSpPr>
          <p:cNvPr id="29" name="Shape 27"/>
          <p:cNvSpPr/>
          <p:nvPr/>
        </p:nvSpPr>
        <p:spPr>
          <a:xfrm>
            <a:off x="8503920" y="4937760"/>
            <a:ext cx="3154680" cy="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503920" y="502920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Trailers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9601200" y="502920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8503920" y="5440680"/>
            <a:ext cx="3154680" cy="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503920" y="55321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9601200" y="553212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$780k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4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2743200"/>
            <a:ext cx="8229600" cy="6400800"/>
          </a:xfrm>
          <a:prstGeom prst="ellipse">
            <a:avLst/>
          </a:prstGeom>
          <a:solidFill>
            <a:srgbClr val="D4A24C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3657600" y="2743200"/>
            <a:ext cx="7315200" cy="6400800"/>
          </a:xfrm>
          <a:prstGeom prst="ellipse">
            <a:avLst/>
          </a:prstGeom>
          <a:solidFill>
            <a:srgbClr val="B8324F">
              <a:alpha val="18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5029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W.O.W.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531352" y="54864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spc="400" kern="0" dirty="0">
                <a:solidFill>
                  <a:srgbClr val="B8B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0" kern="0" dirty="0">
                <a:solidFill>
                  <a:srgbClr val="D4A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INVITATION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109728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88000"/>
              </a:lnSpc>
              <a:buNone/>
            </a:pPr>
            <a:r>
              <a:rPr lang="en-US" sz="14000" b="1" spc="-4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</a:t>
            </a:r>
            <a:pPr indent="0" marL="0">
              <a:lnSpc>
                <a:spcPct val="88000"/>
              </a:lnSpc>
              <a:buNone/>
            </a:pPr>
            <a:r>
              <a:rPr lang="en-US" sz="14000" b="1" i="1" spc="-400" kern="0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WOW</a:t>
            </a:r>
            <a:pPr indent="0" marL="0">
              <a:lnSpc>
                <a:spcPct val="88000"/>
              </a:lnSpc>
              <a:buNone/>
            </a:pPr>
            <a:endParaRPr lang="en-US" sz="14000" dirty="0"/>
          </a:p>
          <a:p>
            <a:pPr indent="0" marL="0">
              <a:lnSpc>
                <a:spcPct val="88000"/>
              </a:lnSpc>
              <a:buNone/>
            </a:pPr>
            <a:r>
              <a:rPr lang="en-US" sz="14000" b="1" spc="-4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Texas.</a:t>
            </a:r>
            <a:endParaRPr lang="en-US" sz="14000" dirty="0"/>
          </a:p>
        </p:txBody>
      </p:sp>
      <p:sp>
        <p:nvSpPr>
          <p:cNvPr id="8" name="Shape 6"/>
          <p:cNvSpPr/>
          <p:nvPr/>
        </p:nvSpPr>
        <p:spPr>
          <a:xfrm>
            <a:off x="548640" y="5760720"/>
            <a:ext cx="11091672" cy="0"/>
          </a:xfrm>
          <a:prstGeom prst="line">
            <a:avLst/>
          </a:prstGeom>
          <a:noFill/>
          <a:ln w="12700">
            <a:solidFill>
              <a:srgbClr val="3A445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59436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4A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HELLO@WAFFLESONWAFFLES.COM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120640" y="59436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LITTLE ELM, TX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074152" y="594360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WAFFLESONWAFFLES.COM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ED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A8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·  THE PROBLEM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280160"/>
            <a:ext cx="5029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0" b="1" spc="-800" kern="0" dirty="0">
                <a:solidFill>
                  <a:srgbClr val="B8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$8</a:t>
            </a:r>
            <a:endParaRPr lang="en-US" sz="24000" dirty="0"/>
          </a:p>
        </p:txBody>
      </p:sp>
      <p:sp>
        <p:nvSpPr>
          <p:cNvPr id="5" name="Text 3"/>
          <p:cNvSpPr/>
          <p:nvPr/>
        </p:nvSpPr>
        <p:spPr>
          <a:xfrm>
            <a:off x="548640" y="4206240"/>
            <a:ext cx="53035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3A44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Parents pay premium prices for tired event desserts they don't want their kids — or themselves — to eat.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0" y="1463040"/>
            <a:ext cx="36576" cy="914400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7" name="Text 5"/>
          <p:cNvSpPr/>
          <p:nvPr/>
        </p:nvSpPr>
        <p:spPr>
          <a:xfrm>
            <a:off x="6629400" y="137160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Mobile dessert is stuck in 1985.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6629400" y="187452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Snow cones, kettle corn, funnel cakes — low perceived value, zero brand.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0" y="3017520"/>
            <a:ext cx="36576" cy="914400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10" name="Text 8"/>
          <p:cNvSpPr/>
          <p:nvPr/>
        </p:nvSpPr>
        <p:spPr>
          <a:xfrm>
            <a:off x="6629400" y="292608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Parents overpay for nostalgia.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629400" y="342900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$8+ per kid with no Instagram moment to show for it.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0" y="4572000"/>
            <a:ext cx="36576" cy="914400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13" name="Text 11"/>
          <p:cNvSpPr/>
          <p:nvPr/>
        </p:nvSpPr>
        <p:spPr>
          <a:xfrm>
            <a:off x="6629400" y="44805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Operators are locked out.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629400" y="498348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$80k+ to start a food brand from scratch kills new entrants.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13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4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D4A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·  THE SOLUTION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188720"/>
            <a:ext cx="109728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premium, social-native</a:t>
            </a:r>
            <a:endParaRPr lang="en-US" sz="4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0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waffle stick — built for events,</a:t>
            </a:r>
            <a:endParaRPr lang="en-US" sz="4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0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licensable for operators.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548640" y="4096512"/>
            <a:ext cx="182880" cy="27432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3931920"/>
            <a:ext cx="6400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Product: </a:t>
            </a:r>
            <a:pPr indent="0" marL="0">
              <a:buNone/>
            </a:pPr>
            <a:r>
              <a:rPr lang="en-US" sz="1400" dirty="0">
                <a:solidFill>
                  <a:srgbClr val="D8D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hot-pressed waffle stick, five signature flavors, build-your-own topping bar.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4782312"/>
            <a:ext cx="182880" cy="27432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4617720"/>
            <a:ext cx="6400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Format: </a:t>
            </a:r>
            <a:pPr indent="0" marL="0">
              <a:buNone/>
            </a:pPr>
            <a:r>
              <a:rPr lang="en-US" sz="1400" dirty="0">
                <a:solidFill>
                  <a:srgbClr val="D8D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wrapped trailer designed for festivals, fairs, and private events.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5468112"/>
            <a:ext cx="182880" cy="27432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5303520"/>
            <a:ext cx="6400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Model: </a:t>
            </a:r>
            <a:pPr indent="0" marL="0">
              <a:buNone/>
            </a:pPr>
            <a:r>
              <a:rPr lang="en-US" sz="1400" dirty="0">
                <a:solidFill>
                  <a:srgbClr val="D8D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operators rent the trailer + license the brand — we keep the IP, they run the routes.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589520" y="3931920"/>
            <a:ext cx="4023360" cy="2286000"/>
          </a:xfrm>
          <a:prstGeom prst="rect">
            <a:avLst/>
          </a:prstGeom>
          <a:solidFill>
            <a:srgbClr val="1C2530"/>
          </a:solidFill>
          <a:ln w="12700">
            <a:solidFill>
              <a:srgbClr val="D4A24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589520" y="3931920"/>
            <a:ext cx="73152" cy="2286000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13" name="Text 11"/>
          <p:cNvSpPr/>
          <p:nvPr/>
        </p:nvSpPr>
        <p:spPr>
          <a:xfrm>
            <a:off x="7818120" y="40690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D4A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WORKS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818120" y="4434840"/>
            <a:ext cx="3657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Hot, branded, mobile, Insta-ready. Kids ask for it. Parents pay for it. Operators scale it.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7A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7A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ED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A8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MARKET OPPORTUNITY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188720"/>
            <a:ext cx="109728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Texas is the proving ground.</a:t>
            </a:r>
            <a:endParaRPr lang="en-US" sz="3800" dirty="0"/>
          </a:p>
          <a:p>
            <a:pPr indent="0" marL="0">
              <a:buNone/>
            </a:pPr>
            <a:r>
              <a:rPr lang="en-US" sz="38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Then the South. Then everywhere</a:t>
            </a:r>
            <a:endParaRPr lang="en-US" sz="3800" dirty="0"/>
          </a:p>
          <a:p>
            <a:pPr indent="0" marL="0">
              <a:buNone/>
            </a:pPr>
            <a:r>
              <a:rPr lang="en-US" sz="38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kids gather.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48640" y="374904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Dessert food trucks are the fastest-growing segment of the mobile food economy. DFW alone is a 7.4M-person metro with hundreds of annual festival days — and almost no branded dessert players competing for them.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5029200"/>
            <a:ext cx="11064240" cy="0"/>
          </a:xfrm>
          <a:prstGeom prst="line">
            <a:avLst/>
          </a:prstGeom>
          <a:noFill/>
          <a:ln w="12700">
            <a:solidFill>
              <a:srgbClr val="0F141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5166360"/>
            <a:ext cx="3657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spc="-2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$2.5B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548640" y="5989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Dessert Food Truck TAM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160520" y="5166360"/>
            <a:ext cx="0" cy="1051560"/>
          </a:xfrm>
          <a:prstGeom prst="line">
            <a:avLst/>
          </a:prstGeom>
          <a:noFill/>
          <a:ln w="12700">
            <a:solidFill>
              <a:srgbClr val="0F141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251960" y="5166360"/>
            <a:ext cx="3657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spc="-2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7.4M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4251960" y="5989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DFW Metro Population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7863840" y="5166360"/>
            <a:ext cx="0" cy="1051560"/>
          </a:xfrm>
          <a:prstGeom prst="line">
            <a:avLst/>
          </a:prstGeom>
          <a:noFill/>
          <a:ln w="12700">
            <a:solidFill>
              <a:srgbClr val="0F141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955280" y="5166360"/>
            <a:ext cx="3657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spc="-2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250+</a:t>
            </a:r>
            <a:endParaRPr lang="en-US" sz="5400" dirty="0"/>
          </a:p>
        </p:txBody>
      </p:sp>
      <p:sp>
        <p:nvSpPr>
          <p:cNvPr id="14" name="Text 12"/>
          <p:cNvSpPr/>
          <p:nvPr/>
        </p:nvSpPr>
        <p:spPr>
          <a:xfrm>
            <a:off x="7955280" y="5989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DFW Annual Festivals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6263640"/>
            <a:ext cx="11064240" cy="0"/>
          </a:xfrm>
          <a:prstGeom prst="line">
            <a:avLst/>
          </a:prstGeom>
          <a:noFill/>
          <a:ln w="12700">
            <a:solidFill>
              <a:srgbClr val="0F141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A8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·  WHY NOW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188720"/>
            <a:ext cx="54864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spc="-2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tailwinds</a:t>
            </a:r>
            <a:endParaRPr lang="en-US" sz="4600" dirty="0"/>
          </a:p>
          <a:p>
            <a:pPr indent="0" marL="0">
              <a:buNone/>
            </a:pPr>
            <a:r>
              <a:rPr lang="en-US" sz="4600" b="1" spc="-2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arriving at once.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548640" y="3840480"/>
            <a:ext cx="53035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Post-pandemic event spend, algorithmic food virality, and democratized trailer financing — converging on a category nobody has branded.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0" y="1536192"/>
            <a:ext cx="18288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7" name="Text 5"/>
          <p:cNvSpPr/>
          <p:nvPr/>
        </p:nvSpPr>
        <p:spPr>
          <a:xfrm>
            <a:off x="6720840" y="1371600"/>
            <a:ext cx="5029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Event boom. </a:t>
            </a:r>
            <a:pPr indent="0" marL="0">
              <a:buNone/>
            </a:pPr>
            <a:r>
              <a:rPr lang="en-US" sz="14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Fairs, festivals, and private parties are at all-time highs post-pandemic.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0" y="2999232"/>
            <a:ext cx="18288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9" name="Text 7"/>
          <p:cNvSpPr/>
          <p:nvPr/>
        </p:nvSpPr>
        <p:spPr>
          <a:xfrm>
            <a:off x="6720840" y="2834640"/>
            <a:ext cx="5029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TikTok discovery. </a:t>
            </a:r>
            <a:pPr indent="0" marL="0">
              <a:buNone/>
            </a:pPr>
            <a:r>
              <a:rPr lang="en-US" sz="14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food brands compound for free — our product was built for the feed.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0" y="4462272"/>
            <a:ext cx="18288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11" name="Text 9"/>
          <p:cNvSpPr/>
          <p:nvPr/>
        </p:nvSpPr>
        <p:spPr>
          <a:xfrm>
            <a:off x="6720840" y="4297680"/>
            <a:ext cx="5029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Cheap capital for operators. </a:t>
            </a:r>
            <a:pPr indent="0" marL="0">
              <a:buNone/>
            </a:pPr>
            <a:r>
              <a:rPr lang="en-US" sz="14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Trailer financing is more accessible than ever, lowering our licensing friction.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13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ED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A8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·  PRODUCT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188720"/>
            <a:ext cx="109728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signature flavors.</a:t>
            </a:r>
            <a:endParaRPr lang="en-US" sz="4000" dirty="0"/>
          </a:p>
          <a:p>
            <a:pPr indent="0" marL="0">
              <a:buNone/>
            </a:pPr>
            <a:r>
              <a:rPr lang="en-US" sz="40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unforgettable bite.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29260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Hot-pressed waffle stick, ~9 inches, served on a kraft sleeve. Crispy outside, fluffy inside. Engineered for one-handed eating, photographed-from-above branding, and $9–$10 premium price points.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4251960"/>
            <a:ext cx="2148840" cy="1965960"/>
          </a:xfrm>
          <a:prstGeom prst="rect">
            <a:avLst/>
          </a:prstGeom>
          <a:solidFill>
            <a:srgbClr val="0F1419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4434840"/>
            <a:ext cx="1783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Dulce de Leche</a:t>
            </a:r>
            <a:endParaRPr lang="en-US" sz="1600" dirty="0"/>
          </a:p>
          <a:p>
            <a:pPr indent="0" marL="0">
              <a:buNone/>
            </a:pPr>
            <a:r>
              <a:rPr lang="en-US" sz="16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Churro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530352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indulgence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731520" y="557784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$9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2834640" y="4251960"/>
            <a:ext cx="2148840" cy="1965960"/>
          </a:xfrm>
          <a:prstGeom prst="rect">
            <a:avLst/>
          </a:prstGeom>
          <a:solidFill>
            <a:srgbClr val="0F1419"/>
          </a:solidFill>
          <a:ln/>
        </p:spPr>
      </p:sp>
      <p:sp>
        <p:nvSpPr>
          <p:cNvPr id="11" name="Text 9"/>
          <p:cNvSpPr/>
          <p:nvPr/>
        </p:nvSpPr>
        <p:spPr>
          <a:xfrm>
            <a:off x="3017520" y="4434840"/>
            <a:ext cx="1783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Cookies &amp;</a:t>
            </a:r>
            <a:endParaRPr lang="en-US" sz="1600" dirty="0"/>
          </a:p>
          <a:p>
            <a:pPr indent="0" marL="0">
              <a:buNone/>
            </a:pPr>
            <a:r>
              <a:rPr lang="en-US" sz="16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Cream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017520" y="530352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Familiar premium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3017520" y="557784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$9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5120640" y="4251960"/>
            <a:ext cx="2148840" cy="1965960"/>
          </a:xfrm>
          <a:prstGeom prst="rect">
            <a:avLst/>
          </a:prstGeom>
          <a:solidFill>
            <a:srgbClr val="0F1419"/>
          </a:solidFill>
          <a:ln/>
        </p:spPr>
      </p:sp>
      <p:sp>
        <p:nvSpPr>
          <p:cNvPr id="15" name="Text 13"/>
          <p:cNvSpPr/>
          <p:nvPr/>
        </p:nvSpPr>
        <p:spPr>
          <a:xfrm>
            <a:off x="5303520" y="4434840"/>
            <a:ext cx="1783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Banana</a:t>
            </a:r>
            <a:endParaRPr lang="en-US" sz="1600" dirty="0"/>
          </a:p>
          <a:p>
            <a:pPr indent="0" marL="0">
              <a:buNone/>
            </a:pPr>
            <a:r>
              <a:rPr lang="en-US" sz="16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Pudding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303520" y="530352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Nostalgic luxury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5303520" y="557784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$10</a:t>
            </a:r>
            <a:endParaRPr lang="en-US" sz="3000" dirty="0"/>
          </a:p>
        </p:txBody>
      </p:sp>
      <p:sp>
        <p:nvSpPr>
          <p:cNvPr id="18" name="Shape 16"/>
          <p:cNvSpPr/>
          <p:nvPr/>
        </p:nvSpPr>
        <p:spPr>
          <a:xfrm>
            <a:off x="7406640" y="4251960"/>
            <a:ext cx="2148840" cy="1965960"/>
          </a:xfrm>
          <a:prstGeom prst="rect">
            <a:avLst/>
          </a:prstGeom>
          <a:solidFill>
            <a:srgbClr val="0F1419"/>
          </a:solidFill>
          <a:ln/>
        </p:spPr>
      </p:sp>
      <p:sp>
        <p:nvSpPr>
          <p:cNvPr id="19" name="Text 17"/>
          <p:cNvSpPr/>
          <p:nvPr/>
        </p:nvSpPr>
        <p:spPr>
          <a:xfrm>
            <a:off x="7589520" y="4434840"/>
            <a:ext cx="1783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Peach</a:t>
            </a:r>
            <a:endParaRPr lang="en-US" sz="1600" dirty="0"/>
          </a:p>
          <a:p>
            <a:pPr indent="0" marL="0">
              <a:buNone/>
            </a:pPr>
            <a:r>
              <a:rPr lang="en-US" sz="16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Cobbler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589520" y="530352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Southern comfort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7589520" y="557784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$10</a:t>
            </a:r>
            <a:endParaRPr lang="en-US" sz="3000" dirty="0"/>
          </a:p>
        </p:txBody>
      </p:sp>
      <p:sp>
        <p:nvSpPr>
          <p:cNvPr id="22" name="Shape 20"/>
          <p:cNvSpPr/>
          <p:nvPr/>
        </p:nvSpPr>
        <p:spPr>
          <a:xfrm>
            <a:off x="9692640" y="4251960"/>
            <a:ext cx="2148840" cy="1965960"/>
          </a:xfrm>
          <a:prstGeom prst="rect">
            <a:avLst/>
          </a:prstGeom>
          <a:solidFill>
            <a:srgbClr val="0F1419"/>
          </a:solidFill>
          <a:ln/>
        </p:spPr>
      </p:sp>
      <p:sp>
        <p:nvSpPr>
          <p:cNvPr id="23" name="Text 21"/>
          <p:cNvSpPr/>
          <p:nvPr/>
        </p:nvSpPr>
        <p:spPr>
          <a:xfrm>
            <a:off x="9875520" y="4434840"/>
            <a:ext cx="1783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Strawberry</a:t>
            </a:r>
            <a:endParaRPr lang="en-US" sz="1600" dirty="0"/>
          </a:p>
          <a:p>
            <a:pPr indent="0" marL="0">
              <a:buNone/>
            </a:pPr>
            <a:r>
              <a:rPr lang="en-US" sz="16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Cheesecake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875520" y="530352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Upscale dessert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9875520" y="557784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4A2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$10</a:t>
            </a:r>
            <a:endParaRPr lang="en-US" sz="3000" dirty="0"/>
          </a:p>
        </p:txBody>
      </p:sp>
      <p:sp>
        <p:nvSpPr>
          <p:cNvPr id="26" name="Text 24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13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A8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·  BUSINESS MODEL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188720"/>
            <a:ext cx="10972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revenue streams.</a:t>
            </a:r>
            <a:endParaRPr lang="en-US" sz="3600" dirty="0"/>
          </a:p>
          <a:p>
            <a:pPr indent="0" marL="0">
              <a:buNone/>
            </a:pPr>
            <a:r>
              <a:rPr lang="en-US" sz="3600" b="1" spc="-1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recurring royalty engine.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310896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Operator royalty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7% of operator gross · recurring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931920" y="3154680"/>
            <a:ext cx="6858000" cy="457200"/>
          </a:xfrm>
          <a:prstGeom prst="rect">
            <a:avLst/>
          </a:prstGeom>
          <a:solidFill>
            <a:srgbClr val="EBE1CF"/>
          </a:solidFill>
          <a:ln/>
        </p:spPr>
      </p:sp>
      <p:sp>
        <p:nvSpPr>
          <p:cNvPr id="8" name="Shape 6"/>
          <p:cNvSpPr/>
          <p:nvPr/>
        </p:nvSpPr>
        <p:spPr>
          <a:xfrm>
            <a:off x="3931920" y="3154680"/>
            <a:ext cx="1714500" cy="457200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9" name="Text 7"/>
          <p:cNvSpPr/>
          <p:nvPr/>
        </p:nvSpPr>
        <p:spPr>
          <a:xfrm>
            <a:off x="10881360" y="310896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25%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548640" y="379476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Trailer rent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8640" y="411480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$2,500/mo per licensed trailer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931920" y="3840480"/>
            <a:ext cx="6858000" cy="457200"/>
          </a:xfrm>
          <a:prstGeom prst="rect">
            <a:avLst/>
          </a:prstGeom>
          <a:solidFill>
            <a:srgbClr val="EBE1CF"/>
          </a:solidFill>
          <a:ln/>
        </p:spPr>
      </p:sp>
      <p:sp>
        <p:nvSpPr>
          <p:cNvPr id="13" name="Shape 11"/>
          <p:cNvSpPr/>
          <p:nvPr/>
        </p:nvSpPr>
        <p:spPr>
          <a:xfrm>
            <a:off x="3931920" y="3840480"/>
            <a:ext cx="2400300" cy="457200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881360" y="379476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35%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548640" y="448056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Direct trailer revenue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8640" y="480060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Events + private catering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931920" y="4526280"/>
            <a:ext cx="6858000" cy="457200"/>
          </a:xfrm>
          <a:prstGeom prst="rect">
            <a:avLst/>
          </a:prstGeom>
          <a:solidFill>
            <a:srgbClr val="EBE1CF"/>
          </a:solidFill>
          <a:ln/>
        </p:spPr>
      </p:sp>
      <p:sp>
        <p:nvSpPr>
          <p:cNvPr id="18" name="Shape 16"/>
          <p:cNvSpPr/>
          <p:nvPr/>
        </p:nvSpPr>
        <p:spPr>
          <a:xfrm>
            <a:off x="3931920" y="4526280"/>
            <a:ext cx="2057400" cy="457200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19" name="Text 17"/>
          <p:cNvSpPr/>
          <p:nvPr/>
        </p:nvSpPr>
        <p:spPr>
          <a:xfrm>
            <a:off x="10881360" y="448056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30%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548640" y="516636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Retail / wholesale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Frozen waffle stick line · Phase 3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931920" y="5212080"/>
            <a:ext cx="6858000" cy="457200"/>
          </a:xfrm>
          <a:prstGeom prst="rect">
            <a:avLst/>
          </a:prstGeom>
          <a:solidFill>
            <a:srgbClr val="EBE1CF"/>
          </a:solidFill>
          <a:ln/>
        </p:spPr>
      </p:sp>
      <p:sp>
        <p:nvSpPr>
          <p:cNvPr id="23" name="Shape 21"/>
          <p:cNvSpPr/>
          <p:nvPr/>
        </p:nvSpPr>
        <p:spPr>
          <a:xfrm>
            <a:off x="3931920" y="5212080"/>
            <a:ext cx="685800" cy="457200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24" name="Text 22"/>
          <p:cNvSpPr/>
          <p:nvPr/>
        </p:nvSpPr>
        <p:spPr>
          <a:xfrm>
            <a:off x="10881360" y="516636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10%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548640" y="60350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 revenue mix.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13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4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D4A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·  UNIT ECONOMICS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D4A24C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188720"/>
            <a:ext cx="10972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trailer pays for itself</a:t>
            </a:r>
            <a:endParaRPr lang="en-US" sz="4200" dirty="0"/>
          </a:p>
          <a:p>
            <a:pPr indent="0" marL="0">
              <a:buNone/>
            </a:pPr>
            <a:r>
              <a:rPr lang="en-US" sz="42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inside 24 months.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548640" y="338328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8D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wrapped trailer becomes a profitable, brand-consistent micro-business — the asset we replicate, the unit we license, the engine we scale.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4754880"/>
            <a:ext cx="11064240" cy="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489204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$40–55k</a:t>
            </a:r>
            <a:endParaRPr lang="en-US" sz="3800" dirty="0"/>
          </a:p>
        </p:txBody>
      </p:sp>
      <p:sp>
        <p:nvSpPr>
          <p:cNvPr id="8" name="Text 6"/>
          <p:cNvSpPr/>
          <p:nvPr/>
        </p:nvSpPr>
        <p:spPr>
          <a:xfrm>
            <a:off x="548640" y="56692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TRAILER BUILD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246120" y="4846320"/>
            <a:ext cx="0" cy="109728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37560" y="489204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72%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3337560" y="56692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035040" y="4846320"/>
            <a:ext cx="0" cy="109728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26480" y="489204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18–24 mo</a:t>
            </a:r>
            <a:endParaRPr lang="en-US" sz="3800" dirty="0"/>
          </a:p>
        </p:txBody>
      </p:sp>
      <p:sp>
        <p:nvSpPr>
          <p:cNvPr id="14" name="Text 12"/>
          <p:cNvSpPr/>
          <p:nvPr/>
        </p:nvSpPr>
        <p:spPr>
          <a:xfrm>
            <a:off x="6126480" y="56692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TRAILER PAYBACK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8823960" y="4846320"/>
            <a:ext cx="0" cy="109728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915400" y="489204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spc="-100" kern="0" dirty="0">
                <a:solidFill>
                  <a:srgbClr val="F4ED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$140k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8915400" y="56692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A9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Y1 TRAILER REVENUE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48640" y="6035040"/>
            <a:ext cx="11064240" cy="0"/>
          </a:xfrm>
          <a:prstGeom prst="line">
            <a:avLst/>
          </a:prstGeom>
          <a:noFill/>
          <a:ln w="12700">
            <a:solidFill>
              <a:srgbClr val="5A544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7A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7A7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13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500" kern="0" dirty="0">
                <a:solidFill>
                  <a:srgbClr val="A8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·  TRACTION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48640" y="841248"/>
            <a:ext cx="36576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188720"/>
            <a:ext cx="5486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spc="-2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Brand locked.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spc="-2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Pilots booked.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spc="-200" kern="0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Operators waiting.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6400800" y="1444752"/>
            <a:ext cx="18288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6" name="Text 4"/>
          <p:cNvSpPr/>
          <p:nvPr/>
        </p:nvSpPr>
        <p:spPr>
          <a:xfrm>
            <a:off x="6720840" y="128016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Brand system complete. </a:t>
            </a:r>
            <a:pPr indent="0" marL="0">
              <a:buNone/>
            </a:pPr>
            <a:r>
              <a:rPr lang="en-US" sz="13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Logo, mascot, recipes, signature flavor lineup — all locked.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0" y="2587752"/>
            <a:ext cx="18288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8" name="Text 6"/>
          <p:cNvSpPr/>
          <p:nvPr/>
        </p:nvSpPr>
        <p:spPr>
          <a:xfrm>
            <a:off x="6720840" y="242316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DFW pilot events scheduled. </a:t>
            </a:r>
            <a:pPr indent="0" marL="0">
              <a:buNone/>
            </a:pPr>
            <a:r>
              <a:rPr lang="en-US" sz="13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Little Elm, Frisco, and Plano on the calendar.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0" y="3730752"/>
            <a:ext cx="18288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10" name="Text 8"/>
          <p:cNvSpPr/>
          <p:nvPr/>
        </p:nvSpPr>
        <p:spPr>
          <a:xfrm>
            <a:off x="6720840" y="356616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operator markets queued. </a:t>
            </a:r>
            <a:pPr indent="0" marL="0">
              <a:buNone/>
            </a:pPr>
            <a:r>
              <a:rPr lang="en-US" sz="13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Inbound interest from prospective Texas licensees.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0" y="4873752"/>
            <a:ext cx="182880" cy="27432"/>
          </a:xfrm>
          <a:prstGeom prst="rect">
            <a:avLst/>
          </a:prstGeom>
          <a:solidFill>
            <a:srgbClr val="A87A2B"/>
          </a:solidFill>
          <a:ln/>
        </p:spPr>
      </p:sp>
      <p:sp>
        <p:nvSpPr>
          <p:cNvPr id="12" name="Text 10"/>
          <p:cNvSpPr/>
          <p:nvPr/>
        </p:nvSpPr>
        <p:spPr>
          <a:xfrm>
            <a:off x="6720840" y="470916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41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Commissary plan drafted. </a:t>
            </a:r>
            <a:pPr indent="0" marL="0">
              <a:buNone/>
            </a:pPr>
            <a:r>
              <a:rPr lang="en-US" sz="1300" dirty="0">
                <a:solidFill>
                  <a:srgbClr val="3A44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Little Elm production hub — ready to break ground on close.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65760" y="6492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W.O.W.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0817352" y="6492240"/>
            <a:ext cx="1005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300" kern="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13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2026-06-27T15:42:41Z</dcterms:created>
  <dcterms:modified xsi:type="dcterms:W3CDTF">2026-06-27T15:42:41Z</dcterms:modified>
</cp:coreProperties>
</file>